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06" autoAdjust="0"/>
  </p:normalViewPr>
  <p:slideViewPr>
    <p:cSldViewPr>
      <p:cViewPr>
        <p:scale>
          <a:sx n="77" d="100"/>
          <a:sy n="77" d="100"/>
        </p:scale>
        <p:origin x="-1176" y="21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CF272E-58D6-4F67-8ACF-0737896B5D54}" type="datetimeFigureOut">
              <a:rPr lang="tr-TR" smtClean="0"/>
              <a:t>8.01.2020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8FB003-C2A0-453C-9384-F35830268513}" type="slidenum">
              <a:rPr lang="tr-TR" smtClean="0"/>
              <a:t>‹#›</a:t>
            </a:fld>
            <a:endParaRPr lang="tr-TR"/>
          </a:p>
        </p:txBody>
      </p:sp>
    </p:spTree>
    <p:extLst>
      <p:ext uri="{BB962C8B-B14F-4D97-AF65-F5344CB8AC3E}">
        <p14:creationId xmlns:p14="http://schemas.microsoft.com/office/powerpoint/2010/main" val="2330206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E68FB003-C2A0-453C-9384-F35830268513}" type="slidenum">
              <a:rPr lang="tr-TR" smtClean="0"/>
              <a:t>3</a:t>
            </a:fld>
            <a:endParaRPr lang="tr-TR"/>
          </a:p>
        </p:txBody>
      </p:sp>
    </p:spTree>
    <p:extLst>
      <p:ext uri="{BB962C8B-B14F-4D97-AF65-F5344CB8AC3E}">
        <p14:creationId xmlns:p14="http://schemas.microsoft.com/office/powerpoint/2010/main" val="3270625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8.01.2020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8.01.2020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8.01.2020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8.01.2020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8.01.2020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8.01.2020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8.01.2020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8.01.2020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8.01.2020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8.01.2020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8.01.2020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8.01.2020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23528" y="404664"/>
            <a:ext cx="8061520" cy="2795736"/>
          </a:xfrm>
        </p:spPr>
        <p:txBody>
          <a:bodyPr>
            <a:normAutofit/>
          </a:bodyPr>
          <a:lstStyle/>
          <a:p>
            <a:r>
              <a:rPr lang="tr-TR" dirty="0" smtClean="0"/>
              <a:t/>
            </a:r>
            <a:br>
              <a:rPr lang="tr-TR" dirty="0" smtClean="0"/>
            </a:br>
            <a:endParaRPr lang="tr-TR" dirty="0"/>
          </a:p>
        </p:txBody>
      </p:sp>
      <p:sp>
        <p:nvSpPr>
          <p:cNvPr id="3" name="2 Alt Başlık"/>
          <p:cNvSpPr>
            <a:spLocks noGrp="1"/>
          </p:cNvSpPr>
          <p:nvPr>
            <p:ph type="subTitle" idx="1"/>
          </p:nvPr>
        </p:nvSpPr>
        <p:spPr>
          <a:xfrm>
            <a:off x="827584" y="1988840"/>
            <a:ext cx="7704856" cy="1440160"/>
          </a:xfrm>
        </p:spPr>
        <p:txBody>
          <a:bodyPr>
            <a:noAutofit/>
          </a:bodyPr>
          <a:lstStyle/>
          <a:p>
            <a:pPr algn="ctr"/>
            <a:r>
              <a:rPr lang="tr-TR" sz="4800" dirty="0" smtClean="0"/>
              <a:t>OKUL-AİLE-ÇEVRE İŞBİRLİĞİNİN</a:t>
            </a:r>
            <a:br>
              <a:rPr lang="tr-TR" sz="4800" dirty="0" smtClean="0"/>
            </a:br>
            <a:r>
              <a:rPr lang="tr-TR" sz="4800" dirty="0" smtClean="0"/>
              <a:t>EĞİTİM SİSTEMİNDEKİ YERİ VE ÖNEMİ</a:t>
            </a:r>
            <a:endParaRPr lang="tr-TR" sz="4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ChangeArrowheads="1"/>
          </p:cNvSpPr>
          <p:nvPr/>
        </p:nvSpPr>
        <p:spPr bwMode="auto">
          <a:xfrm>
            <a:off x="1115616" y="367429"/>
            <a:ext cx="7066432"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Okul-Aile-Çevre İlişkileri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Öğrencilerin başarısında okul-aile ve çevre faktörleri oldukça önemli bir yer tutmaktadır.</a:t>
            </a:r>
          </a:p>
          <a:p>
            <a:pPr eaLnBrk="0" fontAlgn="base" hangingPunct="0">
              <a:spcBef>
                <a:spcPct val="0"/>
              </a:spcBef>
              <a:spcAft>
                <a:spcPct val="0"/>
              </a:spcAft>
            </a:pPr>
            <a:r>
              <a:rPr kumimoji="0" lang="tr-TR"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Çocukları ile ilgilenen, </a:t>
            </a:r>
            <a:r>
              <a:rPr lang="tr-TR" sz="2400" dirty="0" smtClean="0">
                <a:latin typeface="Comic Sans MS" pitchFamily="66" charset="0"/>
                <a:ea typeface="Calibri" pitchFamily="34" charset="0"/>
                <a:cs typeface="Times New Roman" pitchFamily="18" charset="0"/>
              </a:rPr>
              <a:t>sorunlarını çözmeye</a:t>
            </a:r>
            <a:endParaRPr kumimoji="0" lang="tr-TR"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endParaRPr>
          </a:p>
          <a:p>
            <a:pPr eaLnBrk="0" fontAlgn="base" hangingPunct="0">
              <a:spcBef>
                <a:spcPct val="0"/>
              </a:spcBef>
              <a:spcAft>
                <a:spcPct val="0"/>
              </a:spcAft>
            </a:pPr>
            <a:r>
              <a:rPr kumimoji="0" lang="tr-TR"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çalışan, okulla iş birliğini geliştiren ailelerin çocuklarının başarısı ilgilenmeyen ailelere göre çok daha yüksektir.</a:t>
            </a:r>
          </a:p>
          <a:p>
            <a:pPr eaLnBrk="0" fontAlgn="base" hangingPunct="0">
              <a:spcBef>
                <a:spcPct val="0"/>
              </a:spcBef>
              <a:spcAft>
                <a:spcPct val="0"/>
              </a:spcAft>
            </a:pPr>
            <a:r>
              <a:rPr kumimoji="0" lang="tr-TR"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a:t>
            </a:r>
            <a:r>
              <a:rPr lang="tr-TR" sz="2400" dirty="0" smtClean="0">
                <a:latin typeface="Comic Sans MS" pitchFamily="66" charset="0"/>
              </a:rPr>
              <a:t>Okulun etkililiği ve öğrencinin sosyal, duygusal ve akademik açıdan gelişmesi ve başarılı olması açısından okul-aile iş birliği son derecede önemli görülmektedir.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latin typeface="Comic Sans MS" pitchFamily="66"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395536" y="830324"/>
            <a:ext cx="8136904" cy="3908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Okul-çevre ilişkileri dört boyutta ele alınabilir;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800" b="0" i="0" u="none" strike="noStrike" cap="none" normalizeH="0" baseline="0" dirty="0" smtClean="0">
              <a:ln>
                <a:noFill/>
              </a:ln>
              <a:solidFill>
                <a:schemeClr val="tx1"/>
              </a:solidFill>
              <a:effectLst/>
              <a:latin typeface="Comic Sans MS" pitchFamily="66"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Tx/>
              <a:buAutoNum type="arabicPeriod"/>
              <a:tabLst/>
            </a:pPr>
            <a:r>
              <a:rPr kumimoji="0" lang="tr-TR"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Çevre kalkınmasına okulun katkıda bulunması,</a:t>
            </a:r>
          </a:p>
          <a:p>
            <a:pPr marL="457200" marR="0" lvl="0" indent="-457200" algn="l" defTabSz="914400" rtl="0" eaLnBrk="0" fontAlgn="base" latinLnBrk="0" hangingPunct="0">
              <a:lnSpc>
                <a:spcPct val="100000"/>
              </a:lnSpc>
              <a:spcBef>
                <a:spcPct val="0"/>
              </a:spcBef>
              <a:spcAft>
                <a:spcPct val="0"/>
              </a:spcAft>
              <a:buClrTx/>
              <a:buSzTx/>
              <a:buFontTx/>
              <a:buAutoNum type="arabicPeriod"/>
              <a:tabLst/>
            </a:pPr>
            <a:endParaRPr kumimoji="0" lang="tr-TR" sz="2400"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2. Okul-aile iş birliği ve aile katılımının sağlanması,</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3. Baskı grupları, gönüllü kişi ya da gruplarla ilişkiler,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4. Çevrenin eğitime desteğinin sağlanması ve halkla ilişkiler </a:t>
            </a:r>
            <a:endParaRPr kumimoji="0" lang="tr-TR" sz="2400" b="0" i="0" u="none" strike="noStrike" cap="none" normalizeH="0" baseline="0" dirty="0" smtClean="0">
              <a:ln>
                <a:noFill/>
              </a:ln>
              <a:solidFill>
                <a:schemeClr val="tx1"/>
              </a:solidFill>
              <a:effectLst/>
              <a:latin typeface="Comic Sans MS" pitchFamily="66"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611560" y="35633"/>
            <a:ext cx="8208912"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Okulun çevre kalkınmasına katkıda bulunabilmesi için;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latin typeface="Comic Sans MS" pitchFamily="66"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Tx/>
              <a:buAutoNum type="alphaLcPeriod"/>
              <a:tabLst/>
            </a:pPr>
            <a:r>
              <a:rPr kumimoji="0" lang="tr-TR"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Okul, çevrenin yapısını inceleyerek insanların eğitim ihtiyaçlarını saptar, örgün ve gerekirse yaygın eğitim yoluyla karşılamaya çalışır. </a:t>
            </a:r>
          </a:p>
          <a:p>
            <a:pPr marL="457200" marR="0" lvl="0" indent="-457200" algn="l" defTabSz="914400" rtl="0" eaLnBrk="0" fontAlgn="base" latinLnBrk="0" hangingPunct="0">
              <a:lnSpc>
                <a:spcPct val="100000"/>
              </a:lnSpc>
              <a:spcBef>
                <a:spcPct val="0"/>
              </a:spcBef>
              <a:spcAft>
                <a:spcPct val="0"/>
              </a:spcAft>
              <a:buClrTx/>
              <a:buSzTx/>
              <a:buFontTx/>
              <a:buAutoNum type="alphaLcPeriod"/>
              <a:tabLst/>
            </a:pPr>
            <a:endParaRPr kumimoji="0" lang="tr-TR" sz="2400"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b. Okul, çevre için insan kaynakları hazırlayan bir     örgüttür. Bu nedenle çevrenin eğitime ilişkin beklentilerini karşılayarak sosyal, ekonomik ve teknolojik gelişmesi ve kalkınması için insan gücünü yetiştirir.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c. Okul yönetimi bu etkinliklerde başarılı olabilmesi için çevredeki tüm kamu ve sivil toplum örgütleri ile iletişim kurar, iş birliği yapar, koordinasyon sağlar ve çevreden tepkiler alır </a:t>
            </a:r>
            <a:endParaRPr kumimoji="0" lang="tr-TR" sz="2400" b="0" i="0" u="none" strike="noStrike" cap="none" normalizeH="0" baseline="0" dirty="0" smtClean="0">
              <a:ln>
                <a:noFill/>
              </a:ln>
              <a:solidFill>
                <a:schemeClr val="tx1"/>
              </a:solidFill>
              <a:effectLst/>
              <a:latin typeface="Comic Sans MS" pitchFamily="66"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827585" y="279878"/>
            <a:ext cx="756084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II. Okul-Aile İş Birliği ve Aile Katılımının Sağlanması:</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Zorunlu eğitim geçmişe oranla daha uzun bir zamanı kapsamakla birlikte,</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çocuğun okulda geçirdiği zaman ailesi ve çevresiyle geçirdiği zamana göre hâlâ kısa olduğundan okul öğretmenlerinin aile  çevresinde de desteklenmesi gereklidir.</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Çocuklarına destekleyici bir ortam sağlayan aileler, </a:t>
            </a:r>
            <a:r>
              <a:rPr kumimoji="0" lang="tr-TR" sz="2400" b="0" i="0" u="none" strike="noStrike" cap="none" normalizeH="0" baseline="0" dirty="0" err="1" smtClean="0">
                <a:ln>
                  <a:noFill/>
                </a:ln>
                <a:solidFill>
                  <a:schemeClr val="tx1"/>
                </a:solidFill>
                <a:effectLst/>
                <a:latin typeface="Comic Sans MS" pitchFamily="66" charset="0"/>
                <a:ea typeface="Calibri" pitchFamily="34" charset="0"/>
                <a:cs typeface="Times New Roman" pitchFamily="18" charset="0"/>
              </a:rPr>
              <a:t>sosyo</a:t>
            </a:r>
            <a:r>
              <a:rPr kumimoji="0" lang="tr-TR"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-ekonomik durumları yetersiz olsa bile çocuklarının okul başarısına olumlu etki yapabilirler. Öğrencilerin  okul başarılarını artırmak hem ailelerin hem de okulun ortak sorunudur. Okul ve aileler bu amacı gerçekleştirmeye yönelik programlarını düzenlemek ve uygulamak için birlikte çalışabilir </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683568" y="908720"/>
            <a:ext cx="7776864" cy="1938992"/>
          </a:xfrm>
          <a:prstGeom prst="rect">
            <a:avLst/>
          </a:prstGeom>
        </p:spPr>
        <p:txBody>
          <a:bodyPr wrap="square">
            <a:spAutoFit/>
          </a:bodyPr>
          <a:lstStyle/>
          <a:p>
            <a:r>
              <a:rPr lang="tr-TR" sz="2400" dirty="0" smtClean="0">
                <a:latin typeface="Comic Sans MS" pitchFamily="66" charset="0"/>
              </a:rPr>
              <a:t>Okul-aile iş birliği öğrenci başarısının artması, katılım, güdülenme, kendine güven ve davranışların değişmesini sağlamaktadır. Ayrıca çocukların okul ve öğretmenlere ilişkin olumlu tutumlar geliştirilmesinde de aile katılımı temel bir araçtır </a:t>
            </a:r>
            <a:endParaRPr lang="tr-TR" sz="2400" dirty="0">
              <a:latin typeface="Comic Sans MS" pitchFamily="66"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467544" y="798672"/>
            <a:ext cx="8424936"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Ailelerin okul etkinliklerine katılımı ve iş birliği sürecini engelleyen başlıca faktörler şunlardır: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800"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1. Ana- babaların kendi okul yaşantılarının olumsuzluğu: Birçok ana- babanın olumsuz okul yaşantılarına sahip olmaları, okula karşı olumsuz tutumlar geliştirmelerine yol açmaktadır.  </a:t>
            </a:r>
            <a:endParaRPr kumimoji="0" lang="tr-TR" sz="2400"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2. Ailelerin ekonomik sorunları: Çoğu zaman ailelerin  okula çağrılma nedenleri, kendilerinden ekonomik  katkılar istenmesidir. Ekonomik sıkıntılar ailelerin okul etkinliklerine katılımında gönülsüz davranmalarına yol açmaktadır.</a:t>
            </a:r>
            <a:endParaRPr kumimoji="0" lang="tr-TR" sz="2400"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3. Ailelerin okula ayırabilecekleri zamanın kısıtlı olması,</a:t>
            </a:r>
            <a:endParaRPr kumimoji="0" lang="tr-TR" sz="2400" b="0" i="0" u="none" strike="noStrike" cap="none" normalizeH="0" baseline="0" dirty="0" smtClean="0">
              <a:ln>
                <a:noFill/>
              </a:ln>
              <a:solidFill>
                <a:schemeClr val="tx1"/>
              </a:solidFill>
              <a:effectLst/>
              <a:latin typeface="Comic Sans MS" pitchFamily="66"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043608" y="1340768"/>
            <a:ext cx="6984776" cy="4154984"/>
          </a:xfrm>
          <a:prstGeom prst="rect">
            <a:avLst/>
          </a:prstGeom>
        </p:spPr>
        <p:txBody>
          <a:bodyPr wrap="square">
            <a:spAutoFit/>
          </a:bodyPr>
          <a:lstStyle/>
          <a:p>
            <a:pPr lvl="0" eaLnBrk="0" fontAlgn="base" hangingPunct="0">
              <a:spcBef>
                <a:spcPct val="0"/>
              </a:spcBef>
              <a:spcAft>
                <a:spcPct val="0"/>
              </a:spcAft>
            </a:pPr>
            <a:r>
              <a:rPr lang="tr-TR" sz="2400" dirty="0" smtClean="0">
                <a:latin typeface="Comic Sans MS" pitchFamily="66" charset="0"/>
                <a:ea typeface="Calibri" pitchFamily="34" charset="0"/>
                <a:cs typeface="Times New Roman" pitchFamily="18" charset="0"/>
              </a:rPr>
              <a:t>4. Ailelerin eğitim düzeyinin düşük olması,</a:t>
            </a:r>
            <a:endParaRPr lang="tr-TR" sz="2400" dirty="0" smtClean="0">
              <a:latin typeface="Comic Sans MS" pitchFamily="66" charset="0"/>
              <a:cs typeface="Arial" pitchFamily="34" charset="0"/>
            </a:endParaRPr>
          </a:p>
          <a:p>
            <a:pPr lvl="0" eaLnBrk="0" fontAlgn="base" hangingPunct="0">
              <a:spcBef>
                <a:spcPct val="0"/>
              </a:spcBef>
              <a:spcAft>
                <a:spcPct val="0"/>
              </a:spcAft>
            </a:pPr>
            <a:r>
              <a:rPr lang="tr-TR" sz="2400" dirty="0" smtClean="0">
                <a:latin typeface="Comic Sans MS" pitchFamily="66" charset="0"/>
                <a:ea typeface="Calibri" pitchFamily="34" charset="0"/>
                <a:cs typeface="Times New Roman" pitchFamily="18" charset="0"/>
              </a:rPr>
              <a:t>5. Öğretmenlerin olumsuz tutumları: Öğretmenlerin ailelerin okula katılımı için zamanlarının olmadığı ve bu tür etkinliklere yeterince ilgi duymadıkları şeklindeki algıları, okul-aile iş birliğinin en önemli engellerindendir. Oysa aileler, okula nasıl katkıda bulunabilecekleri konusunda öğretmenlerin yol göstermelerini ve kendilerini somut olarak yönlendirmelerini beklemektedirler.</a:t>
            </a:r>
          </a:p>
          <a:p>
            <a:pPr lvl="0" eaLnBrk="0" fontAlgn="base" hangingPunct="0">
              <a:spcBef>
                <a:spcPct val="0"/>
              </a:spcBef>
              <a:spcAft>
                <a:spcPct val="0"/>
              </a:spcAft>
            </a:pPr>
            <a:r>
              <a:rPr lang="tr-TR" sz="2400" dirty="0" smtClean="0">
                <a:latin typeface="Comic Sans MS" pitchFamily="66" charset="0"/>
                <a:ea typeface="Calibri" pitchFamily="34" charset="0"/>
                <a:cs typeface="Times New Roman" pitchFamily="18" charset="0"/>
              </a:rPr>
              <a:t>6. Ev ve okul kültürünün farklılığı. </a:t>
            </a:r>
            <a:endParaRPr lang="tr-TR" sz="2400" dirty="0" smtClean="0">
              <a:latin typeface="Comic Sans MS" pitchFamily="66"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395536" y="231032"/>
            <a:ext cx="8496944"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Okul ile aileler arasında iletişim kurulması şu yollarla sağlanabilir:</a:t>
            </a:r>
            <a:endParaRPr kumimoji="0" lang="tr-TR" sz="2400"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1. Veli-öğretmen-öğrenci toplantıları: Ortak katılımı sağlayan bir program hazırlanarak velilere bildirilir.</a:t>
            </a:r>
            <a:endParaRPr kumimoji="0" lang="tr-TR" sz="2400"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2. Karneler: Veliler çocuğun ev ödevi yapma isteği, okuma sevgisi, televizyon izleme alışkanlığı, öğrenmeye karşı tutumu ve evdeki durumu hakkında karne doldurmalıdır.</a:t>
            </a:r>
            <a:endParaRPr kumimoji="0" lang="tr-TR" sz="2400"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3. Okul gazeteleri: Okul gazete çıkarmalı ve ev ödevleri konusunda ipuçları, katılmak istedikleri aile içi etkinlikler ve yaptıkları eğitimsel geziler gibi konularda velilerden yazılar istemelidir. </a:t>
            </a:r>
            <a:endParaRPr kumimoji="0" lang="tr-TR" sz="2400"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4. Kutlama kartları: Çocuğun özel başarı ve davranışlarını kutlama amacıyla öğretmen ve veliler birbirlerine karşılıklı olarak kutlama kartları göndermelidir.</a:t>
            </a:r>
            <a:endParaRPr kumimoji="0" lang="tr-TR" sz="2400" b="0" i="0" u="none" strike="noStrike" cap="none" normalizeH="0" baseline="0" dirty="0" smtClean="0">
              <a:ln>
                <a:noFill/>
              </a:ln>
              <a:solidFill>
                <a:schemeClr val="tx1"/>
              </a:solidFill>
              <a:effectLst/>
              <a:latin typeface="Comic Sans MS" pitchFamily="66"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899592" y="1124744"/>
            <a:ext cx="7128792" cy="3785652"/>
          </a:xfrm>
          <a:prstGeom prst="rect">
            <a:avLst/>
          </a:prstGeom>
        </p:spPr>
        <p:txBody>
          <a:bodyPr wrap="square">
            <a:spAutoFit/>
          </a:bodyPr>
          <a:lstStyle/>
          <a:p>
            <a:pPr lvl="0" eaLnBrk="0" fontAlgn="base" hangingPunct="0">
              <a:spcBef>
                <a:spcPct val="0"/>
              </a:spcBef>
              <a:spcAft>
                <a:spcPct val="0"/>
              </a:spcAft>
            </a:pPr>
            <a:r>
              <a:rPr lang="tr-TR" sz="2400" dirty="0" smtClean="0">
                <a:latin typeface="Comic Sans MS" pitchFamily="66" charset="0"/>
                <a:ea typeface="Calibri" pitchFamily="34" charset="0"/>
                <a:cs typeface="Times New Roman" pitchFamily="18" charset="0"/>
              </a:rPr>
              <a:t>5. Veli-öğretmen görüşmeleri</a:t>
            </a:r>
            <a:endParaRPr lang="tr-TR" sz="2400" dirty="0" smtClean="0">
              <a:latin typeface="Comic Sans MS" pitchFamily="66" charset="0"/>
              <a:cs typeface="Arial" pitchFamily="34" charset="0"/>
            </a:endParaRPr>
          </a:p>
          <a:p>
            <a:pPr lvl="0" eaLnBrk="0" fontAlgn="base" hangingPunct="0">
              <a:spcBef>
                <a:spcPct val="0"/>
              </a:spcBef>
              <a:spcAft>
                <a:spcPct val="0"/>
              </a:spcAft>
            </a:pPr>
            <a:r>
              <a:rPr lang="tr-TR" sz="2400" dirty="0" smtClean="0">
                <a:latin typeface="Comic Sans MS" pitchFamily="66" charset="0"/>
                <a:ea typeface="Calibri" pitchFamily="34" charset="0"/>
                <a:cs typeface="Times New Roman" pitchFamily="18" charset="0"/>
              </a:rPr>
              <a:t>6. Veli panosu: Özellikle veliler için olmak üzere okulun ana girişine bir ilan tahtası asılmalıdır.</a:t>
            </a:r>
            <a:endParaRPr lang="tr-TR" sz="2400" dirty="0" smtClean="0">
              <a:latin typeface="Comic Sans MS" pitchFamily="66" charset="0"/>
              <a:cs typeface="Arial" pitchFamily="34" charset="0"/>
            </a:endParaRPr>
          </a:p>
          <a:p>
            <a:pPr lvl="0" eaLnBrk="0" fontAlgn="base" hangingPunct="0">
              <a:spcBef>
                <a:spcPct val="0"/>
              </a:spcBef>
              <a:spcAft>
                <a:spcPct val="0"/>
              </a:spcAft>
            </a:pPr>
            <a:r>
              <a:rPr lang="tr-TR" sz="2400" dirty="0" smtClean="0">
                <a:latin typeface="Comic Sans MS" pitchFamily="66" charset="0"/>
                <a:ea typeface="Calibri" pitchFamily="34" charset="0"/>
                <a:cs typeface="Times New Roman" pitchFamily="18" charset="0"/>
              </a:rPr>
              <a:t>7. Velileri bilgilendirme: Çocuğun okulda ne öğrendiği ile ilgili meraklarını gidermek için işlenene konular, haftalık programlar velilere gönderilir.</a:t>
            </a:r>
          </a:p>
          <a:p>
            <a:pPr lvl="0" eaLnBrk="0" fontAlgn="base" hangingPunct="0">
              <a:spcBef>
                <a:spcPct val="0"/>
              </a:spcBef>
              <a:spcAft>
                <a:spcPct val="0"/>
              </a:spcAft>
            </a:pPr>
            <a:r>
              <a:rPr lang="tr-TR" sz="2400" dirty="0" smtClean="0">
                <a:latin typeface="Comic Sans MS" pitchFamily="66" charset="0"/>
                <a:ea typeface="Calibri" pitchFamily="34" charset="0"/>
                <a:cs typeface="Times New Roman" pitchFamily="18" charset="0"/>
              </a:rPr>
              <a:t>8. Ödev defterleri: Her öğrencinin, günlük ödevleri ve aldıkları notları yazacakları bir defter tutmalarını sağlayarak öğrenciler izlenir. </a:t>
            </a:r>
            <a:endParaRPr lang="tr-TR" sz="2400" dirty="0" smtClean="0">
              <a:latin typeface="Comic Sans MS" pitchFamily="66"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467544" y="149452"/>
            <a:ext cx="828092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Okul-aile bütünleşmesini sağlayabilmek için aşağıdaki öneriler geliştirilebilir:</a:t>
            </a:r>
            <a:endParaRPr kumimoji="0" lang="tr-TR" sz="2400"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Okul-çevre ve özellikle aile iş birliğinin önemi ve bu iş birliğinin geliştirilme yolları açısından okul yöneticilerinin ve öğretmenlerin çeşitli eğitimlerle  bilgi ve beceri kazanmaları sağlanmalıdır.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Aileler öğrencinin eğitiminde okulun yanında en etkili kurumu oluşturmaktadır. Öğrenciyi tanımada, yönlendirmede, yeteneğini ve kapasitesini artırmada mutlaka aileyle iş birliğine  gidilmelidir. Bunu sağlayabilmek için, çok çeşitli vesilelerle ailelerin okula gelmesi, öğrenci sorunlarını paylaşması, öğretmen ve yöneticiler ile ortak kararlar geliştirmesi ve çocuğunun başarısı için rol alması ve katkıda bulunması sağlanmalıdır. </a:t>
            </a:r>
            <a:endParaRPr kumimoji="0" lang="tr-TR" sz="2400" b="0" i="0" u="none" strike="noStrike" cap="none" normalizeH="0" baseline="0" dirty="0" smtClean="0">
              <a:ln>
                <a:noFill/>
              </a:ln>
              <a:solidFill>
                <a:schemeClr val="tx1"/>
              </a:solidFill>
              <a:effectLst/>
              <a:latin typeface="Comic Sans MS" pitchFamily="66"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492664"/>
          </a:xfrm>
        </p:spPr>
        <p:txBody>
          <a:bodyPr>
            <a:normAutofit fontScale="90000"/>
          </a:bodyPr>
          <a:lstStyle/>
          <a:p>
            <a:endParaRPr lang="tr-TR" dirty="0"/>
          </a:p>
        </p:txBody>
      </p:sp>
      <p:sp>
        <p:nvSpPr>
          <p:cNvPr id="3" name="2 İçerik Yer Tutucusu"/>
          <p:cNvSpPr>
            <a:spLocks noGrp="1"/>
          </p:cNvSpPr>
          <p:nvPr>
            <p:ph idx="1"/>
          </p:nvPr>
        </p:nvSpPr>
        <p:spPr/>
        <p:txBody>
          <a:bodyPr>
            <a:normAutofit/>
          </a:bodyPr>
          <a:lstStyle/>
          <a:p>
            <a:r>
              <a:rPr lang="tr-TR" sz="3200" dirty="0" smtClean="0"/>
              <a:t>Eğitim-öğretim faaliyetlerinin en önemli amacı bir ülkenin geleceği olan çocukları iyi insan ve iyi vatandaşlar olarak yetiştirmektir. Çocukların eğitiminde okul, aile, çevre, öğretmen ve eğitim sistemi gibi faktörler etkili olmaktadır.</a:t>
            </a:r>
            <a:endParaRPr lang="tr-TR"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323528" y="942992"/>
            <a:ext cx="8424936"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Aile-okul iş birliğini artırabilmek için posta, telefon, internet, çeşitli dergiler, gazeteler, oturumlar, toplantılar gibi birçok araçtan yararlanılmalı; ailelerin çeşitli etkinliklerden, çocuklarının okuldaki performansından haberdar edilmesi sağlanmalıdır.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Okullarda bulunan okul-aile birliğine ilişkin önemli hususlar yönetmeliklerde her ne kadar yer alsa da, bu birliklerin etkili şekilde çalışması sağlanmalıdır. </a:t>
            </a:r>
            <a:endParaRPr kumimoji="0" lang="tr-TR" sz="2400"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latin typeface="Comic Sans MS" pitchFamily="66"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179512" y="2354840"/>
            <a:ext cx="8424936"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0" lang="tr-TR"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Okul yönetimi çevrenin eğitime ilişkin beklentilerini karşılayarak sosyal, ekonomik ve teknolojik gelişmesi ve kalkınması için insan gücünü başarılı olabilmesi için çevredeki tüm kamu ve sivil toplum örgütleri ile iletişim kurmalı, iş birliği yapmalı, koordinasyon sağlamalıdır.</a:t>
            </a:r>
          </a:p>
          <a:p>
            <a:pPr fontAlgn="base">
              <a:spcBef>
                <a:spcPct val="0"/>
              </a:spcBef>
              <a:spcAft>
                <a:spcPct val="0"/>
              </a:spcAft>
            </a:pPr>
            <a:r>
              <a:rPr lang="tr-TR" sz="2400" dirty="0" smtClean="0">
                <a:latin typeface="Comic Sans MS" pitchFamily="66" charset="0"/>
              </a:rPr>
              <a:t> </a:t>
            </a:r>
            <a:endParaRPr kumimoji="0" lang="tr-TR" sz="2400"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latin typeface="Comic Sans MS" pitchFamily="66"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971600" y="1720840"/>
            <a:ext cx="6984776" cy="3785652"/>
          </a:xfrm>
          <a:prstGeom prst="rect">
            <a:avLst/>
          </a:prstGeom>
        </p:spPr>
        <p:txBody>
          <a:bodyPr wrap="square">
            <a:spAutoFit/>
          </a:bodyPr>
          <a:lstStyle/>
          <a:p>
            <a:pPr fontAlgn="base">
              <a:spcBef>
                <a:spcPct val="0"/>
              </a:spcBef>
              <a:spcAft>
                <a:spcPct val="0"/>
              </a:spcAft>
            </a:pPr>
            <a:r>
              <a:rPr lang="tr-TR" sz="2400" dirty="0" smtClean="0">
                <a:latin typeface="Comic Sans MS" pitchFamily="66" charset="0"/>
              </a:rPr>
              <a:t>√ Okul çevreye ve topluma beklediği hizmeti verebilmeli ve yararlı olabilmelidir. Okullar sadece eğitim- öğretim kurumları değil çevrenin kültür merkezi hâline getirilmelidir. Okul toplum etkinliklerinin merkezi olabilmek için akşamları, hafta sonları ve tatillerde açık olmalıdır. Okul, gece ve gündüz hem yetişkinlere, hem de çocuk ve gençlere açık olmalı, derslerin yanı sıra yetişkinler de okulda sosyal, kültürel ve dinlenmeye yönelik etkinliklere katılmalıdırlar.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type="body" idx="4294967295"/>
          </p:nvPr>
        </p:nvSpPr>
        <p:spPr>
          <a:xfrm>
            <a:off x="0" y="1196752"/>
            <a:ext cx="7772400" cy="3018061"/>
          </a:xfrm>
        </p:spPr>
        <p:txBody>
          <a:bodyPr>
            <a:noAutofit/>
          </a:bodyPr>
          <a:lstStyle/>
          <a:p>
            <a:pPr algn="ctr">
              <a:buNone/>
            </a:pPr>
            <a:r>
              <a:rPr lang="tr-TR" sz="2400" dirty="0" smtClean="0"/>
              <a:t>    </a:t>
            </a:r>
            <a:r>
              <a:rPr lang="tr-TR" sz="2800" dirty="0" smtClean="0"/>
              <a:t>Türk eğitim sisteminde özellikle okul-aile- çevre arasında yeterince iş birliği sağlanamamıştır. Bunda hem okulların hem de aile ve çevrenin etkisi büyüktür. Bu da özellikle öğrencileri olumsuz yönde etkilemektedir. Öğrenci başarısının düşmesi, çocukların zararlı alışkanlıkları daha küçük yaşlarda edinmeye başlaması, okullardaki birçok sıkıntı  bu durumun en önemli sonuçları olarak karşımıza çıkmaktadır.</a:t>
            </a:r>
            <a:endParaRPr lang="tr-TR"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899592" y="836712"/>
            <a:ext cx="7416824" cy="2677656"/>
          </a:xfrm>
          <a:prstGeom prst="rect">
            <a:avLst/>
          </a:prstGeom>
        </p:spPr>
        <p:txBody>
          <a:bodyPr wrap="square">
            <a:spAutoFit/>
          </a:bodyPr>
          <a:lstStyle/>
          <a:p>
            <a:r>
              <a:rPr lang="tr-TR" sz="2400" dirty="0" smtClean="0">
                <a:latin typeface="Comic Sans MS" pitchFamily="66" charset="0"/>
              </a:rPr>
              <a:t>Okul sosyal bir örgüttür. Girdisi ve çıktısı insandır. Girdiyi çevreden alır, belirli bir eğitim sürecinden sonra ürünü tekrar çevreye verir. Bu yüzden çevreyle sıkı bir ilişki içindedir. Bu iş birliğinin tam olarak gerçekleştiği örgütlerde örgüt amacına ulaşır</a:t>
            </a:r>
          </a:p>
          <a:p>
            <a:endParaRPr lang="tr-TR" sz="2400" dirty="0"/>
          </a:p>
        </p:txBody>
      </p:sp>
      <p:sp>
        <p:nvSpPr>
          <p:cNvPr id="3" name="2 Dikdörtgen"/>
          <p:cNvSpPr/>
          <p:nvPr/>
        </p:nvSpPr>
        <p:spPr>
          <a:xfrm>
            <a:off x="899592" y="3068960"/>
            <a:ext cx="7488832" cy="2677656"/>
          </a:xfrm>
          <a:prstGeom prst="rect">
            <a:avLst/>
          </a:prstGeom>
        </p:spPr>
        <p:txBody>
          <a:bodyPr wrap="square">
            <a:spAutoFit/>
          </a:bodyPr>
          <a:lstStyle/>
          <a:p>
            <a:r>
              <a:rPr lang="tr-TR" sz="2400" dirty="0" smtClean="0">
                <a:latin typeface="Comic Sans MS" pitchFamily="66" charset="0"/>
              </a:rPr>
              <a:t>Zorunlu eğitim günümüzde geçmişe oranla daha uzun bir zamanı kapsamakla birlikte, çocuğun okulda geçirdiği zaman ailesi ve çevresiyle geçirdiği zamana göre daha kısa olduğundan okul öğrenmelerinin aile çevresinde de desteklenmesi gereklidir. Öğrencilerin okul başarılarını artırmak hem ailelerin hem de okulun ortak sorunudur</a:t>
            </a:r>
            <a:endParaRPr lang="tr-TR" sz="2400" dirty="0">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899592" y="764704"/>
            <a:ext cx="7056784" cy="8032968"/>
          </a:xfrm>
          <a:prstGeom prst="rect">
            <a:avLst/>
          </a:prstGeom>
        </p:spPr>
        <p:txBody>
          <a:bodyPr wrap="square">
            <a:spAutoFit/>
          </a:bodyPr>
          <a:lstStyle/>
          <a:p>
            <a:r>
              <a:rPr lang="tr-TR" sz="2400" dirty="0" smtClean="0">
                <a:latin typeface="Comic Sans MS" pitchFamily="66" charset="0"/>
              </a:rPr>
              <a:t>Unutmamak gerekir ki, her okul çevresinden etkilenmek ve çevresini etkilemek gibi iki görevi beraber yapmak durumundadır. Okullarda yapılan eğitimin başarılı olması ve amaçlarına ulaşabilmesi için öğrencinin ailesinin ilgi ve yardımına ihtiyaç vardır</a:t>
            </a:r>
          </a:p>
          <a:p>
            <a:r>
              <a:rPr lang="tr-TR" sz="2400" dirty="0" smtClean="0">
                <a:latin typeface="Comic Sans MS" pitchFamily="66" charset="0"/>
              </a:rPr>
              <a:t> Okul, eğitim sistemimizde eğitimin üretildiği yerdir. Okul eğitim örgütünün halkla </a:t>
            </a:r>
            <a:r>
              <a:rPr lang="tr-TR" sz="2400" dirty="0" err="1" smtClean="0">
                <a:latin typeface="Comic Sans MS" pitchFamily="66" charset="0"/>
              </a:rPr>
              <a:t>yüzyüze</a:t>
            </a:r>
            <a:r>
              <a:rPr lang="tr-TR" sz="2400" dirty="0" smtClean="0">
                <a:latin typeface="Comic Sans MS" pitchFamily="66" charset="0"/>
              </a:rPr>
              <a:t> gelinen kapısıdır. Okulun sorunları toplumu, toplumun sorunları da okulu daha doğdukları anda etkiler</a:t>
            </a:r>
            <a:r>
              <a:rPr lang="tr-TR" dirty="0" smtClean="0"/>
              <a:t>.</a:t>
            </a:r>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899592" y="908720"/>
            <a:ext cx="7632848" cy="3046988"/>
          </a:xfrm>
          <a:prstGeom prst="rect">
            <a:avLst/>
          </a:prstGeom>
        </p:spPr>
        <p:txBody>
          <a:bodyPr wrap="square">
            <a:spAutoFit/>
          </a:bodyPr>
          <a:lstStyle/>
          <a:p>
            <a:r>
              <a:rPr lang="tr-TR" sz="2400" dirty="0" smtClean="0">
                <a:latin typeface="Comic Sans MS" pitchFamily="66" charset="0"/>
              </a:rPr>
              <a:t>Okulun genel çevresi, içinde yaşadığı toplumdur. Toplumun kültürel yapısı,siyasal düzeni, yönetsel birimleri, ekonomik yapısı, toplumsal değişim ve eğilimleri, kaynakları, yasal düzenlemeleri, bilimsel ve teknolojik gelişmişliği gibi pek çok değişken dolaylı ve dolaysız olarak okulu etkilerler. Okulun özel çevresi ise girdilerini aldığı, mezunlarını saldığı, etkilendiği ve etkilediği öbür örgütlerdir.</a:t>
            </a:r>
            <a:endParaRPr lang="tr-TR" sz="2400" dirty="0">
              <a:latin typeface="Comic Sans MS"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187624" y="548681"/>
            <a:ext cx="6912768" cy="5632311"/>
          </a:xfrm>
          <a:prstGeom prst="rect">
            <a:avLst/>
          </a:prstGeom>
        </p:spPr>
        <p:txBody>
          <a:bodyPr wrap="square">
            <a:spAutoFit/>
          </a:bodyPr>
          <a:lstStyle/>
          <a:p>
            <a:r>
              <a:rPr lang="tr-TR" sz="2400" dirty="0" smtClean="0">
                <a:latin typeface="Comic Sans MS" pitchFamily="66" charset="0"/>
              </a:rPr>
              <a:t>Türkiye’de okul giderek ailenin ve toplumun gerisine düşmüştür. Türk eğitim sisteminde okul-çevre dolayısıyla okul-veli ilişkilerinin sağlıklı olduğu söylenemez. Okul-çevre ilişkisini  sağlayan aracı kurumlar olan okul-aile birliği, okul koruma derneği ve okul yönetiminin düzenli ve uyumlu çalışması gerekmektedir. Türk eğitim sisteminde; eğitim-öğretimin niteliğini önemli ölçüde düşürücü etkenlerden biri çocuğun hayata hazırlanmasında birinci derecede role ve öneme sahip iki unsur olan okul ile aile arasında iş birliğinin yeterince kurulamayışıdır. Okul-aile birlikleri yeterince örgütlenmiş değillerdir. Veli toplantıları dışında, velilerle örgütlü bir koordinasyon söz konusu değildir.</a:t>
            </a:r>
            <a:endParaRPr lang="tr-TR" sz="2400" dirty="0">
              <a:latin typeface="Comic Sans MS"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1043608" y="692696"/>
            <a:ext cx="7488832" cy="2954655"/>
          </a:xfrm>
          <a:prstGeom prst="rect">
            <a:avLst/>
          </a:prstGeom>
        </p:spPr>
        <p:txBody>
          <a:bodyPr wrap="square">
            <a:spAutoFit/>
          </a:bodyPr>
          <a:lstStyle/>
          <a:p>
            <a:r>
              <a:rPr lang="tr-TR" sz="2400" dirty="0" smtClean="0">
                <a:latin typeface="Comic Sans MS" pitchFamily="66" charset="0"/>
              </a:rPr>
              <a:t>Öğrenci başarısının okulların yapısı veya </a:t>
            </a:r>
            <a:r>
              <a:rPr lang="tr-TR" sz="2400" dirty="0" err="1" smtClean="0">
                <a:latin typeface="Comic Sans MS" pitchFamily="66" charset="0"/>
              </a:rPr>
              <a:t>sosyo</a:t>
            </a:r>
            <a:r>
              <a:rPr lang="tr-TR" sz="2400" dirty="0" smtClean="0">
                <a:latin typeface="Comic Sans MS" pitchFamily="66" charset="0"/>
              </a:rPr>
              <a:t>-ekonomik koşullarından ziyade aile-okul iş birliği ile arttığı görülmüştür.. . Ancak, öğrenme ve davranış sorunları olan öğrenciler ailelerinin öğretmenlerle yaptıkları görüşmelerin öğrencilerin okul-içi ve okul-dışı faaliyetlerinden ziyade öğrencinin notları üzerinde yoğunlaştığı görülmüştür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115616" y="764704"/>
            <a:ext cx="6984776" cy="2677656"/>
          </a:xfrm>
          <a:prstGeom prst="rect">
            <a:avLst/>
          </a:prstGeom>
        </p:spPr>
        <p:txBody>
          <a:bodyPr wrap="square">
            <a:spAutoFit/>
          </a:bodyPr>
          <a:lstStyle/>
          <a:p>
            <a:r>
              <a:rPr lang="tr-TR" sz="2400" dirty="0" smtClean="0">
                <a:latin typeface="Comic Sans MS" pitchFamily="66" charset="0"/>
              </a:rPr>
              <a:t>Öğrencinin okuldaki gelişimi ailenin eğitime verdiği önem ile ilişkilidir. Aile-okul iş birliğinin iki avantajı vardır: Birincisi, ailenin okula ve öğrenciye gösterdiği ilgi, motivasyonu sağlar. İkincisi ise, okulun yapısını, değerlerini ve standartlarını tanıyan aileler çocuklarını daha iyi yönlendirebilirler </a:t>
            </a:r>
            <a:endParaRPr lang="tr-TR" sz="2400" dirty="0">
              <a:latin typeface="Comic Sans MS" pitchFamily="66"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TotalTime>
  <Words>1366</Words>
  <Application>Microsoft Office PowerPoint</Application>
  <PresentationFormat>Ekran Gösterisi (4:3)</PresentationFormat>
  <Paragraphs>79</Paragraphs>
  <Slides>22</Slides>
  <Notes>1</Notes>
  <HiddenSlides>0</HiddenSlides>
  <MMClips>0</MMClips>
  <ScaleCrop>false</ScaleCrop>
  <HeadingPairs>
    <vt:vector size="4" baseType="variant">
      <vt:variant>
        <vt:lpstr>Tema</vt:lpstr>
      </vt:variant>
      <vt:variant>
        <vt:i4>1</vt:i4>
      </vt:variant>
      <vt:variant>
        <vt:lpstr>Slayt Başlıkları</vt:lpstr>
      </vt:variant>
      <vt:variant>
        <vt:i4>22</vt:i4>
      </vt:variant>
    </vt:vector>
  </HeadingPairs>
  <TitlesOfParts>
    <vt:vector size="23" baseType="lpstr">
      <vt:lpstr>Akış</vt:lpstr>
      <vt:lpst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BATMAN  VALİ ZEKİ ŞANAL İLKOKULU</dc:title>
  <dc:creator>Berken</dc:creator>
  <cp:lastModifiedBy>Geyve Kız AİHL</cp:lastModifiedBy>
  <cp:revision>19</cp:revision>
  <dcterms:created xsi:type="dcterms:W3CDTF">2015-06-15T19:10:34Z</dcterms:created>
  <dcterms:modified xsi:type="dcterms:W3CDTF">2020-01-08T13:09:19Z</dcterms:modified>
</cp:coreProperties>
</file>